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6" r:id="rId5"/>
    <p:sldId id="269" r:id="rId6"/>
    <p:sldId id="261" r:id="rId7"/>
    <p:sldId id="276" r:id="rId8"/>
    <p:sldId id="258" r:id="rId9"/>
    <p:sldId id="281" r:id="rId10"/>
    <p:sldId id="282" r:id="rId11"/>
    <p:sldId id="283" r:id="rId12"/>
    <p:sldId id="264" r:id="rId13"/>
    <p:sldId id="274" r:id="rId14"/>
    <p:sldId id="265" r:id="rId1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9DD34-4B74-4C6E-8F5E-9F6E07B7D1FD}" v="1" dt="2022-03-04T13:50:3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609" autoAdjust="0"/>
  </p:normalViewPr>
  <p:slideViewPr>
    <p:cSldViewPr>
      <p:cViewPr varScale="1">
        <p:scale>
          <a:sx n="103" d="100"/>
          <a:sy n="103" d="100"/>
        </p:scale>
        <p:origin x="1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71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52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67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77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3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9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6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0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3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02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438C-F5A8-4D31-969E-F9709E74577F}" type="datetimeFigureOut">
              <a:rPr lang="it-IT" smtClean="0"/>
              <a:pPr/>
              <a:t>01/12/25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49F8-90EA-4D56-9FDA-C3BE15DC36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75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umaform.unifi.it/vp-307-erasmustraineeship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umaform.unifi.it/upload/sub/erasmus/bandi_2025/bando_selezione_traineeship_Erasmus_LM85bis_25_26_prot.pd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it/ateneo/nel-mondo/erasmus-e-mobilita-internazionale/erasmus-studenti-unifi-outgoing-students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93034" y="4345214"/>
            <a:ext cx="6463341" cy="21556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effectLst/>
                <a:latin typeface="Athelas" panose="02000503000000020003" pitchFamily="2" charset="77"/>
              </a:rPr>
              <a:t>Seminario di Orientamento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effectLst/>
                <a:latin typeface="Athelas" panose="02000503000000020003" pitchFamily="2" charset="77"/>
              </a:rPr>
              <a:t>al programma Erasmus+ Traineeship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1" dirty="0">
                <a:effectLst/>
                <a:latin typeface="Athelas" panose="02000503000000020003" pitchFamily="2" charset="77"/>
              </a:rPr>
              <a:t>per il </a:t>
            </a:r>
            <a:r>
              <a:rPr lang="it-IT" b="1" dirty="0" err="1">
                <a:effectLst/>
                <a:latin typeface="Athelas" panose="02000503000000020003" pitchFamily="2" charset="77"/>
              </a:rPr>
              <a:t>CdL</a:t>
            </a:r>
            <a:r>
              <a:rPr lang="it-IT" b="1" dirty="0">
                <a:effectLst/>
                <a:latin typeface="Athelas" panose="02000503000000020003" pitchFamily="2" charset="77"/>
              </a:rPr>
              <a:t> di Scienze della Formazione Primaria</a:t>
            </a:r>
          </a:p>
          <a:p>
            <a:r>
              <a:rPr lang="it-IT" b="1" i="1" dirty="0">
                <a:latin typeface="Athelas" panose="02000503000000020003" pitchFamily="2" charset="77"/>
              </a:rPr>
              <a:t> 2026/2027</a:t>
            </a:r>
          </a:p>
        </p:txBody>
      </p:sp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/>
              <a:t>Ufficio </a:t>
            </a:r>
            <a:r>
              <a:rPr lang="it-IT" sz="1400" dirty="0"/>
              <a:t>Relazioni Internazionali di Scuola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05227" y="565694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thelas" panose="02000503000000020003" pitchFamily="2" charset="77"/>
              </a:rPr>
              <a:t>1 dicembre 2025</a:t>
            </a:r>
          </a:p>
          <a:p>
            <a:pPr algn="ctr"/>
            <a:r>
              <a:rPr lang="it-IT" sz="1600" b="1" dirty="0">
                <a:latin typeface="Athelas" panose="02000503000000020003" pitchFamily="2" charset="77"/>
              </a:rPr>
              <a:t>Rossella Certini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54" y="1483580"/>
            <a:ext cx="8519691" cy="26601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Erasmus+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1000100" y="1375575"/>
            <a:ext cx="7500990" cy="498238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it-IT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Il bando per la partecipazione al Programma Erasmus+ per Tirocinio viene pubblicato annualmente nella sezione mobilità internazionale del sito di Ateneo e le partenze si riferiscono all’anno accademico successivo a quello della pubblicazione del bando. Il Tirocinio postlaurea segue le stesse procedure e tempistiche</a:t>
            </a:r>
          </a:p>
          <a:p>
            <a:pPr algn="just">
              <a:lnSpc>
                <a:spcPct val="90000"/>
              </a:lnSpc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5600" dirty="0"/>
              <a:t> 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675022" y="4790161"/>
            <a:ext cx="2392922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DOMANDA:</a:t>
            </a:r>
          </a:p>
          <a:p>
            <a:pPr algn="ctr"/>
            <a:r>
              <a:rPr lang="it-IT" dirty="0"/>
              <a:t>Febbraio (?) 2026</a:t>
            </a:r>
          </a:p>
        </p:txBody>
      </p:sp>
      <p:sp>
        <p:nvSpPr>
          <p:cNvPr id="3" name="Rettangolo 2"/>
          <p:cNvSpPr/>
          <p:nvPr/>
        </p:nvSpPr>
        <p:spPr>
          <a:xfrm>
            <a:off x="5436096" y="4783170"/>
            <a:ext cx="2016224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PARTENZA:</a:t>
            </a:r>
          </a:p>
          <a:p>
            <a:pPr algn="ctr"/>
            <a:r>
              <a:rPr lang="it-IT" dirty="0" err="1"/>
              <a:t>a.a</a:t>
            </a:r>
            <a:r>
              <a:rPr lang="it-IT" dirty="0"/>
              <a:t> 2026-2027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4313672" y="499779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93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Ufficio Erasmus – via Laura 48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3000" contrast="3000"/>
          </a:blip>
          <a:srcRect/>
          <a:stretch>
            <a:fillRect/>
          </a:stretch>
        </p:blipFill>
        <p:spPr bwMode="auto">
          <a:xfrm>
            <a:off x="1169858" y="1285860"/>
            <a:ext cx="6593007" cy="4929222"/>
          </a:xfrm>
          <a:prstGeom prst="rect">
            <a:avLst/>
          </a:prstGeom>
          <a:noFill/>
          <a:ln w="9525">
            <a:gradFill>
              <a:gsLst>
                <a:gs pos="43000">
                  <a:srgbClr val="AC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647700" dist="279400" algn="tl" rotWithShape="0">
              <a:srgbClr val="8E0000">
                <a:alpha val="97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Erasmus+: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827584" y="2144581"/>
            <a:ext cx="7848872" cy="405811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it-IT" sz="3800" dirty="0">
                <a:solidFill>
                  <a:schemeClr val="accent1">
                    <a:lumMod val="50000"/>
                  </a:schemeClr>
                </a:solidFill>
              </a:rPr>
              <a:t>Erasmus + è il Programma dell’Unione europea nei settori dell’Istruzione, della Formazione, della Gioventù e dello Sport, per il periodo 2021-2027. </a:t>
            </a:r>
          </a:p>
          <a:p>
            <a:pPr algn="just"/>
            <a:endParaRPr lang="it-IT" sz="3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it-IT" sz="3800" dirty="0">
                <a:solidFill>
                  <a:schemeClr val="accent1">
                    <a:lumMod val="50000"/>
                  </a:schemeClr>
                </a:solidFill>
              </a:rPr>
              <a:t>Promuove la mobilità degli individui e dei gruppi a fini di apprendimento e la collaborazione, l’inclusione e l’equità, l’eccellenza, la creatività e l’innovazione al livello </a:t>
            </a:r>
          </a:p>
          <a:p>
            <a:pPr algn="just"/>
            <a:r>
              <a:rPr lang="it-IT" sz="3800" dirty="0">
                <a:solidFill>
                  <a:schemeClr val="accent1">
                    <a:lumMod val="50000"/>
                  </a:schemeClr>
                </a:solidFill>
              </a:rPr>
              <a:t>- delle organizzazioni e delle politiche nel campo dell’istruzione e della formazione; </a:t>
            </a:r>
          </a:p>
          <a:p>
            <a:pPr algn="just"/>
            <a:r>
              <a:rPr lang="it-IT" sz="3800" dirty="0">
                <a:solidFill>
                  <a:schemeClr val="accent1">
                    <a:lumMod val="50000"/>
                  </a:schemeClr>
                </a:solidFill>
              </a:rPr>
              <a:t>- delle organizzazioni e delle politiche giovanili; </a:t>
            </a:r>
          </a:p>
          <a:p>
            <a:pPr algn="just"/>
            <a:r>
              <a:rPr lang="it-IT" sz="3800" dirty="0">
                <a:solidFill>
                  <a:schemeClr val="accent1">
                    <a:lumMod val="50000"/>
                  </a:schemeClr>
                </a:solidFill>
              </a:rPr>
              <a:t>- delle organizzazioni e delle politiche sportive. </a:t>
            </a:r>
          </a:p>
          <a:p>
            <a:pPr algn="just"/>
            <a:endParaRPr lang="it-IT" sz="4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it-IT" sz="4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br>
              <a:rPr lang="it-IT" sz="5600" dirty="0">
                <a:solidFill>
                  <a:schemeClr val="accent1">
                    <a:lumMod val="50000"/>
                  </a:schemeClr>
                </a:solidFill>
              </a:rPr>
            </a:b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18858" y="1340768"/>
            <a:ext cx="71062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rgbClr val="2E549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spc="-5" dirty="0"/>
              <a:t>P</a:t>
            </a:r>
            <a:r>
              <a:rPr kumimoji="0" lang="it-IT" sz="4200" b="1" i="0" u="none" strike="noStrike" kern="0" cap="none" spc="-15" normalizeH="0" baseline="0" noProof="0" dirty="0" err="1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rogramma</a:t>
            </a:r>
            <a:r>
              <a:rPr kumimoji="0" lang="it-IT" sz="4400" b="1" i="0" u="none" strike="noStrike" kern="0" cap="none" spc="-7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4400" b="1" i="0" u="none" strike="noStrike" kern="0" cap="none" spc="-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Erasmus+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9C86F9-A2A7-4C91-B00D-8E0A30AD2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827532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7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214514" y="1348748"/>
            <a:ext cx="4429156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ea typeface="+mj-ea"/>
                <a:cs typeface="+mj-cs"/>
              </a:rPr>
              <a:t>CHI</a:t>
            </a:r>
            <a:endParaRPr kumimoji="0" lang="it-IT" sz="28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010799" cy="4237312"/>
          </a:xfrm>
        </p:spPr>
        <p:txBody>
          <a:bodyPr>
            <a:noAutofit/>
          </a:bodyPr>
          <a:lstStyle/>
          <a:p>
            <a:pPr algn="l"/>
            <a:r>
              <a:rPr lang="it-IT" dirty="0">
                <a:latin typeface="+mj-lt"/>
              </a:rPr>
              <a:t>Possono partecipare al bando di selezione per il Programma Erasmus+ per Studio gli studenti dell’università di Firenze, di qualsiasi cittadinanza, iscritti regolarmente a:</a:t>
            </a:r>
          </a:p>
          <a:p>
            <a:pPr algn="just"/>
            <a:r>
              <a:rPr lang="it-IT" dirty="0">
                <a:latin typeface="+mj-lt"/>
              </a:rPr>
              <a:t>		</a:t>
            </a:r>
            <a:r>
              <a:rPr lang="it-IT" b="1" dirty="0">
                <a:latin typeface="+mj-lt"/>
              </a:rPr>
              <a:t>- un Corso di Laurea;</a:t>
            </a:r>
          </a:p>
          <a:p>
            <a:pPr algn="just"/>
            <a:r>
              <a:rPr lang="it-IT" b="1" dirty="0">
                <a:latin typeface="+mj-lt"/>
              </a:rPr>
              <a:t>		- un Corso di Laurea Magistrale;</a:t>
            </a:r>
          </a:p>
          <a:p>
            <a:pPr algn="just"/>
            <a:r>
              <a:rPr lang="it-IT" b="1" dirty="0">
                <a:latin typeface="+mj-lt"/>
              </a:rPr>
              <a:t>		- un Dottorato di Ricerca o corso di specializzazione;</a:t>
            </a:r>
          </a:p>
          <a:p>
            <a:pPr>
              <a:lnSpc>
                <a:spcPct val="90000"/>
              </a:lnSpc>
            </a:pPr>
            <a:endParaRPr lang="it-IT" sz="1200" b="1" i="1" dirty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iscrizione</a:t>
            </a:r>
            <a:r>
              <a:rPr lang="it-IT" dirty="0">
                <a:latin typeface="+mj-lt"/>
              </a:rPr>
              <a:t> all’università di Firenze per l’attuale anno accademico </a:t>
            </a:r>
            <a:r>
              <a:rPr lang="it-IT" b="1" dirty="0">
                <a:latin typeface="+mj-lt"/>
              </a:rPr>
              <a:t>2025/2026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>
                <a:latin typeface="+mj-lt"/>
              </a:rPr>
              <a:t> dichiarazione di volersi iscrivere all’anno accademico </a:t>
            </a:r>
            <a:r>
              <a:rPr lang="it-IT" b="1" dirty="0">
                <a:latin typeface="+mj-lt"/>
              </a:rPr>
              <a:t>2026/2027</a:t>
            </a:r>
          </a:p>
          <a:p>
            <a:pPr lvl="8" algn="just"/>
            <a:endParaRPr lang="it-IT" sz="300" dirty="0">
              <a:latin typeface="+mj-lt"/>
            </a:endParaRPr>
          </a:p>
          <a:p>
            <a:pPr lvl="8" algn="just"/>
            <a:endParaRPr lang="it-IT" sz="300" dirty="0">
              <a:latin typeface="+mj-lt"/>
            </a:endParaRPr>
          </a:p>
          <a:p>
            <a:pPr lvl="8" algn="just"/>
            <a:endParaRPr lang="it-IT" sz="300" dirty="0">
              <a:latin typeface="+mj-lt"/>
            </a:endParaRPr>
          </a:p>
          <a:p>
            <a:pPr lvl="8" algn="just"/>
            <a:endParaRPr lang="it-IT" sz="300" dirty="0">
              <a:latin typeface="+mj-lt"/>
            </a:endParaRPr>
          </a:p>
          <a:p>
            <a:pPr lvl="8" algn="just"/>
            <a:endParaRPr lang="it-IT" sz="300" dirty="0">
              <a:latin typeface="+mj-lt"/>
            </a:endParaRPr>
          </a:p>
          <a:p>
            <a:pPr lvl="8" algn="just"/>
            <a:endParaRPr lang="it-IT" sz="300" dirty="0">
              <a:latin typeface="+mj-lt"/>
            </a:endParaRPr>
          </a:p>
          <a:p>
            <a:pPr lvl="8" algn="just"/>
            <a:endParaRPr lang="it-IT" sz="300" dirty="0">
              <a:latin typeface="+mj-lt"/>
            </a:endParaRPr>
          </a:p>
          <a:p>
            <a:pPr algn="just"/>
            <a:r>
              <a:rPr lang="it-IT" dirty="0">
                <a:latin typeface="+mj-lt"/>
              </a:rPr>
              <a:t>Inoltre, per poter presentare la candidatura, è necessario essere in possesso della 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conoscenza linguistica di ALMENO UNA LINGUA STRANIERA certificata</a:t>
            </a:r>
            <a:r>
              <a:rPr lang="it-IT" dirty="0">
                <a:latin typeface="+mj-lt"/>
              </a:rPr>
              <a:t>.</a:t>
            </a:r>
          </a:p>
          <a:p>
            <a:r>
              <a:rPr lang="it-IT" sz="2000" dirty="0">
                <a:latin typeface="+mj-lt"/>
              </a:rPr>
              <a:t> </a:t>
            </a:r>
          </a:p>
          <a:p>
            <a:endParaRPr lang="it-IT" sz="20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2" name="Più 1"/>
          <p:cNvSpPr/>
          <p:nvPr/>
        </p:nvSpPr>
        <p:spPr>
          <a:xfrm>
            <a:off x="4146147" y="4933188"/>
            <a:ext cx="576064" cy="576064"/>
          </a:xfrm>
          <a:prstGeom prst="mathPl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51520" y="1369316"/>
            <a:ext cx="7776864" cy="4940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3600" b="1" dirty="0">
                <a:latin typeface="Athelas" panose="02000503000000020003" pitchFamily="2" charset="77"/>
                <a:ea typeface="+mj-ea"/>
                <a:cs typeface="+mj-cs"/>
              </a:rPr>
              <a:t>Il programma Erasmus + non è dedicato solamente alla mobilità per studio ma anche alla mobilità per TIROCINIO.</a:t>
            </a:r>
          </a:p>
          <a:p>
            <a:pPr lvl="0">
              <a:spcBef>
                <a:spcPct val="0"/>
              </a:spcBef>
              <a:defRPr/>
            </a:pPr>
            <a:endParaRPr lang="it-IT" sz="1600" b="1" dirty="0">
              <a:latin typeface="Athelas" panose="02000503000000020003" pitchFamily="2" charset="77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1600" b="1" dirty="0">
                <a:latin typeface="Athelas" panose="02000503000000020003" pitchFamily="2" charset="77"/>
                <a:ea typeface="+mj-ea"/>
                <a:cs typeface="+mj-cs"/>
              </a:rPr>
              <a:t>Il link qui di seguito riportato, conduce direttamente alla pagina che riguarda il programma Erasmus Traineeship </a:t>
            </a:r>
          </a:p>
          <a:p>
            <a:pPr lvl="0">
              <a:spcBef>
                <a:spcPct val="0"/>
              </a:spcBef>
              <a:defRPr/>
            </a:pPr>
            <a:endParaRPr lang="it-IT" sz="3600" b="1" dirty="0">
              <a:latin typeface="Athelas" panose="02000503000000020003" pitchFamily="2" charset="77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1600" b="1" dirty="0">
                <a:latin typeface="Athelas" panose="02000503000000020003" pitchFamily="2" charset="77"/>
                <a:ea typeface="+mj-ea"/>
                <a:cs typeface="+mj-cs"/>
                <a:hlinkClick r:id="rId3"/>
              </a:rPr>
              <a:t>https://www.st-umaform.unifi.it/vp-307-erasmustraineeship.html</a:t>
            </a:r>
            <a:endParaRPr lang="it-IT" sz="1600" b="1" dirty="0">
              <a:latin typeface="Athelas" panose="02000503000000020003" pitchFamily="2" charset="77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it-IT" sz="1600" b="1" dirty="0">
              <a:latin typeface="Athelas" panose="02000503000000020003" pitchFamily="2" charset="77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it-IT" sz="1600" b="1" dirty="0">
              <a:latin typeface="Athelas" panose="02000503000000020003" pitchFamily="2" charset="77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it-IT" sz="1600" b="1" dirty="0">
              <a:latin typeface="Athelas" panose="02000503000000020003" pitchFamily="2" charset="77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it-IT" sz="3600" b="1" dirty="0">
              <a:solidFill>
                <a:schemeClr val="accent5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pic>
        <p:nvPicPr>
          <p:cNvPr id="2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99AD13-D3FE-45CA-93EC-AA37E0AE2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237" y="1497637"/>
            <a:ext cx="1095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9D9495-CAA8-E3A1-BCD9-ADE283DEE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40768"/>
            <a:ext cx="7389440" cy="4752528"/>
          </a:xfrm>
        </p:spPr>
        <p:txBody>
          <a:bodyPr>
            <a:normAutofit lnSpcReduction="10000"/>
          </a:bodyPr>
          <a:lstStyle/>
          <a:p>
            <a:r>
              <a:rPr lang="it-IT" dirty="0">
                <a:effectLst/>
                <a:latin typeface="Helvetica" pitchFamily="2" charset="0"/>
              </a:rPr>
              <a:t>Decreto Ministeriale 249/2010</a:t>
            </a:r>
          </a:p>
          <a:p>
            <a:r>
              <a:rPr lang="it-IT" dirty="0">
                <a:effectLst/>
                <a:latin typeface="Helvetica" pitchFamily="2" charset="0"/>
              </a:rPr>
              <a:t>- all’art. 6 comma 4 stabilisce che “le attività di tirocinio indirette e dirette, per complessive 600 ore</a:t>
            </a:r>
          </a:p>
          <a:p>
            <a:r>
              <a:rPr lang="it-IT" dirty="0">
                <a:effectLst/>
                <a:latin typeface="Helvetica" pitchFamily="2" charset="0"/>
              </a:rPr>
              <a:t>pari a 24 crediti formativi universitari, hanno inizio nel secondo anno di corso e si svolgono</a:t>
            </a:r>
          </a:p>
          <a:p>
            <a:r>
              <a:rPr lang="it-IT" dirty="0">
                <a:effectLst/>
                <a:latin typeface="Helvetica" pitchFamily="2" charset="0"/>
              </a:rPr>
              <a:t>secondo modalità tali da assicurare un aumento progressivo del numero dei relativi crediti formativi</a:t>
            </a:r>
          </a:p>
          <a:p>
            <a:r>
              <a:rPr lang="it-IT" dirty="0">
                <a:effectLst/>
                <a:latin typeface="Helvetica" pitchFamily="2" charset="0"/>
              </a:rPr>
              <a:t>universitari fino all’ultimo anno”;</a:t>
            </a:r>
          </a:p>
          <a:p>
            <a:r>
              <a:rPr lang="it-IT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- all’art. 12 comma 1 stabilisce che “per lo svolgimento delle attività di tirocinio le università</a:t>
            </a:r>
          </a:p>
          <a:p>
            <a:r>
              <a:rPr lang="it-IT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stipulano apposite convenzioni con le istituzioni scolastiche accreditate secondo quanto previsto dal</a:t>
            </a:r>
          </a:p>
          <a:p>
            <a:r>
              <a:rPr lang="it-IT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presente articolo, le università stipulano le convenzioni in parola con le istituzioni scolastiche del</a:t>
            </a:r>
          </a:p>
          <a:p>
            <a:r>
              <a:rPr lang="it-IT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Helvetica" pitchFamily="2" charset="0"/>
              </a:rPr>
              <a:t>sistema nazionale dell’istruzione;</a:t>
            </a:r>
          </a:p>
          <a:p>
            <a:r>
              <a:rPr lang="it-IT" dirty="0">
                <a:effectLst/>
                <a:latin typeface="Helvetica" pitchFamily="2" charset="0"/>
              </a:rPr>
              <a:t>- che al fine di agevolare le scelte professionali mediante la conoscenza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99618-5A7D-9310-BB8F-7FE714C8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>
            <a:extLst>
              <a:ext uri="{FF2B5EF4-FFF2-40B4-BE49-F238E27FC236}">
                <a16:creationId xmlns:a16="http://schemas.microsoft.com/office/drawing/2014/main" id="{349F15D1-93B4-122B-A31E-6C903E97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02B513-7D85-7E1F-5BFE-3B29A71C565D}"/>
              </a:ext>
            </a:extLst>
          </p:cNvPr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A310B1-4E82-0323-9BC3-82E6EF4E2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>
                <a:latin typeface="Athelas" panose="02000503000000020003" pitchFamily="2" charset="77"/>
              </a:rPr>
              <a:t>Secondo la normativa vigente, le studentesse e gli studenti del </a:t>
            </a:r>
            <a:r>
              <a:rPr lang="it-IT" dirty="0" err="1">
                <a:latin typeface="Athelas" panose="02000503000000020003" pitchFamily="2" charset="77"/>
              </a:rPr>
              <a:t>CdL</a:t>
            </a:r>
            <a:r>
              <a:rPr lang="it-IT" dirty="0">
                <a:latin typeface="Athelas" panose="02000503000000020003" pitchFamily="2" charset="77"/>
              </a:rPr>
              <a:t> di Scienze della Formazione Primaria non possono fare Tirocinio curricolare in Scuole NON italiane, fuori dal territorio di pertinenza. 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r>
              <a:rPr lang="it-IT" dirty="0">
                <a:latin typeface="Athelas" panose="02000503000000020003" pitchFamily="2" charset="77"/>
              </a:rPr>
              <a:t>La normativa sottolinea che le scuole presso le quali le studentesse e gli studenti possono fare tirocinio devono essere accreditate presso l’USR di riferimento (nel nostro caso Firenze). 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r>
              <a:rPr lang="it-IT" dirty="0">
                <a:latin typeface="Athelas" panose="02000503000000020003" pitchFamily="2" charset="77"/>
              </a:rPr>
              <a:t>Il nostro </a:t>
            </a:r>
            <a:r>
              <a:rPr lang="it-IT" dirty="0" err="1">
                <a:latin typeface="Athelas" panose="02000503000000020003" pitchFamily="2" charset="77"/>
              </a:rPr>
              <a:t>CdL</a:t>
            </a:r>
            <a:r>
              <a:rPr lang="it-IT" dirty="0">
                <a:latin typeface="Athelas" panose="02000503000000020003" pitchFamily="2" charset="77"/>
              </a:rPr>
              <a:t> si è attivato per sviluppare una </a:t>
            </a:r>
            <a:r>
              <a:rPr lang="it-IT" dirty="0">
                <a:solidFill>
                  <a:schemeClr val="accent2"/>
                </a:solidFill>
                <a:highlight>
                  <a:srgbClr val="FFFF00"/>
                </a:highlight>
                <a:latin typeface="Athelas" panose="02000503000000020003" pitchFamily="2" charset="77"/>
              </a:rPr>
              <a:t>sperimentazione</a:t>
            </a:r>
            <a:r>
              <a:rPr lang="it-IT" dirty="0">
                <a:highlight>
                  <a:srgbClr val="FFFF00"/>
                </a:highlight>
                <a:latin typeface="Athelas" panose="02000503000000020003" pitchFamily="2" charset="77"/>
              </a:rPr>
              <a:t> </a:t>
            </a:r>
            <a:r>
              <a:rPr lang="it-IT" dirty="0">
                <a:latin typeface="Athelas" panose="02000503000000020003" pitchFamily="2" charset="77"/>
              </a:rPr>
              <a:t>che permettesse alle studentesse e agli studenti di poter svolgere il tirocinio in Europa tramite il programma Erasmus +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r>
              <a:rPr lang="it-IT" b="1" i="0" u="none" strike="noStrike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titillium"/>
              </a:rPr>
              <a:t>Selezione interna al Corso di Laurea in Scienze della Formazione Primaria (LM85-bis) per mobilità Erasmus Traineeship A.A. 2025/2026 presso la Scuola Europea Bruxelles II in Belgio e la Escola Andersen VIC in Spagna </a:t>
            </a:r>
          </a:p>
          <a:p>
            <a:pPr algn="just"/>
            <a:endParaRPr lang="it-IT" b="1" i="0" u="none" strike="noStrike" dirty="0">
              <a:solidFill>
                <a:schemeClr val="accent2"/>
              </a:solidFill>
              <a:effectLst/>
              <a:highlight>
                <a:srgbClr val="FFFF00"/>
              </a:highlight>
              <a:latin typeface="titillium"/>
            </a:endParaRPr>
          </a:p>
          <a:p>
            <a:pPr algn="just"/>
            <a:r>
              <a:rPr lang="it-IT" dirty="0">
                <a:latin typeface="Athelas" panose="02000503000000020003" pitchFamily="2" charset="77"/>
                <a:hlinkClick r:id="rId3"/>
              </a:rPr>
              <a:t>https://www.st-umaform.unifi.it/upload/sub/erasmus/bandi_2025/bando_selezione_traineeship_Erasmus_LM85bis_25_26_prot.pdf</a:t>
            </a:r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272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9332-1496-D0DF-43DB-5B3E1B03B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>
            <a:extLst>
              <a:ext uri="{FF2B5EF4-FFF2-40B4-BE49-F238E27FC236}">
                <a16:creationId xmlns:a16="http://schemas.microsoft.com/office/drawing/2014/main" id="{5EBE440F-8220-CB2A-EE2A-D827FC54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C5DF2A-1213-2FB5-F694-B27651491A9F}"/>
              </a:ext>
            </a:extLst>
          </p:cNvPr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C286C1-0A86-E356-03C9-5916026A7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>
                <a:latin typeface="Athelas" panose="02000503000000020003" pitchFamily="2" charset="77"/>
              </a:rPr>
              <a:t>Esiste un’altra importante opportunità per poter svolgere il tirocinio/apprendistato in Europa, utilizzando il programma Erasmus +: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r>
              <a:rPr lang="it-IT" sz="2800" dirty="0">
                <a:effectLst/>
                <a:latin typeface="Athelas" panose="02000503000000020003" pitchFamily="2" charset="77"/>
              </a:rPr>
              <a:t>Traineeship post Laurea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l"/>
            <a:r>
              <a:rPr lang="it-IT" b="0" i="0" u="none" strike="noStrike" dirty="0">
                <a:solidFill>
                  <a:srgbClr val="212529"/>
                </a:solidFill>
                <a:effectLst/>
                <a:latin typeface="Athelas" panose="02000503000000020003" pitchFamily="2" charset="77"/>
              </a:rPr>
              <a:t>Possono effettuare una mobilità traineeship nell’ambito dell’azione KA131 anche i neolaureati ma alle seguenti condizioni: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12529"/>
                </a:solidFill>
                <a:effectLst/>
                <a:latin typeface="Athelas" panose="02000503000000020003" pitchFamily="2" charset="77"/>
              </a:rPr>
              <a:t>gli interessati ad effettuare una mobilità post-laurea devono presentare la candidatura quando ancora sono studenti iscritti all’Università di Firenze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12529"/>
                </a:solidFill>
                <a:effectLst/>
                <a:latin typeface="Athelas" panose="02000503000000020003" pitchFamily="2" charset="77"/>
              </a:rPr>
              <a:t>la loro partenza deve avvenire dopo la laurea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12529"/>
                </a:solidFill>
                <a:effectLst/>
                <a:latin typeface="Athelas" panose="02000503000000020003" pitchFamily="2" charset="77"/>
              </a:rPr>
              <a:t>la mobilità deve concludersi entro 12 mesi dal conseguimento del titolo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12529"/>
                </a:solidFill>
                <a:effectLst/>
                <a:highlight>
                  <a:srgbClr val="FFFF00"/>
                </a:highlight>
                <a:latin typeface="Athelas" panose="02000503000000020003" pitchFamily="2" charset="77"/>
              </a:rPr>
              <a:t>la durata deve tenere conto delle eventuali mobilità precedenti nel conteggio dei 12 mesi massimi di mobilità fisica per ciclo di studio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r>
              <a:rPr lang="it-IT" dirty="0">
                <a:latin typeface="Athelas" panose="02000503000000020003" pitchFamily="2" charset="77"/>
                <a:hlinkClick r:id="rId3"/>
              </a:rPr>
              <a:t>https://www.unifi.it/it/ateneo/nel-mondo/erasmus-e-mobilita-internazionale/erasmus-studenti-unifi-outgoing-students</a:t>
            </a:r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81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3E97C-C4C7-E2AE-A2D0-FDD48C6D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>
            <a:extLst>
              <a:ext uri="{FF2B5EF4-FFF2-40B4-BE49-F238E27FC236}">
                <a16:creationId xmlns:a16="http://schemas.microsoft.com/office/drawing/2014/main" id="{54A47A11-5A46-01DD-A466-38EC549A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6D6B14-11FE-782C-7589-56A109BBBC51}"/>
              </a:ext>
            </a:extLst>
          </p:cNvPr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7969F61-EFAF-B0C9-569D-B9E4346A7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chemeClr val="accent2"/>
                </a:solidFill>
                <a:highlight>
                  <a:srgbClr val="FFFF00"/>
                </a:highlight>
                <a:latin typeface="Athelas" panose="02000503000000020003" pitchFamily="2" charset="77"/>
              </a:rPr>
              <a:t>Perché è importante utilizzare questa tipologia di mobilità:</a:t>
            </a: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marL="342900" indent="-342900" algn="just">
              <a:buAutoNum type="arabicPeriod"/>
            </a:pPr>
            <a:r>
              <a:rPr lang="it-IT" dirty="0">
                <a:latin typeface="Athelas" panose="02000503000000020003" pitchFamily="2" charset="77"/>
              </a:rPr>
              <a:t>Permette di svolgere un vero apprendistato professionale poiché è una mobilità dedicata a studentesse e studenti già laureati e, quindi, in possesso del titolo abilitante all’insegnamento.</a:t>
            </a:r>
          </a:p>
          <a:p>
            <a:pPr marL="342900" indent="-342900" algn="just">
              <a:buAutoNum type="arabicPeriod"/>
            </a:pPr>
            <a:r>
              <a:rPr lang="it-IT" dirty="0">
                <a:latin typeface="Athelas" panose="02000503000000020003" pitchFamily="2" charset="77"/>
              </a:rPr>
              <a:t>Consente di acquisire maggiori competenze professionali attraverso un processo comparativo, sia didattico che pedagogico e, non ultimo, linguistico</a:t>
            </a:r>
          </a:p>
          <a:p>
            <a:pPr marL="342900" indent="-342900" algn="just">
              <a:buAutoNum type="arabicPeriod"/>
            </a:pPr>
            <a:r>
              <a:rPr lang="it-IT" dirty="0">
                <a:latin typeface="Athelas" panose="02000503000000020003" pitchFamily="2" charset="77"/>
              </a:rPr>
              <a:t>Consente di arricchire il </a:t>
            </a:r>
            <a:r>
              <a:rPr lang="it-IT">
                <a:latin typeface="Athelas" panose="02000503000000020003" pitchFamily="2" charset="77"/>
              </a:rPr>
              <a:t>proprio </a:t>
            </a:r>
            <a:r>
              <a:rPr lang="it-IT" i="1">
                <a:latin typeface="Athelas" panose="02000503000000020003" pitchFamily="2" charset="77"/>
              </a:rPr>
              <a:t>curriculum</a:t>
            </a:r>
            <a:r>
              <a:rPr lang="it-IT">
                <a:latin typeface="Athelas" panose="02000503000000020003" pitchFamily="2" charset="77"/>
              </a:rPr>
              <a:t>, </a:t>
            </a:r>
            <a:r>
              <a:rPr lang="it-IT" dirty="0">
                <a:latin typeface="Athelas" panose="02000503000000020003" pitchFamily="2" charset="77"/>
              </a:rPr>
              <a:t>in virtù di una formazione professionale sempre più orientata verso una dimensione trans-nazionale e trans-europea.</a:t>
            </a:r>
          </a:p>
          <a:p>
            <a:pPr marL="342900" indent="-342900" algn="just">
              <a:buAutoNum type="arabicPeriod"/>
            </a:pPr>
            <a:r>
              <a:rPr lang="it-IT" dirty="0">
                <a:latin typeface="Athelas" panose="02000503000000020003" pitchFamily="2" charset="77"/>
              </a:rPr>
              <a:t>Svolgere la piena attività di insegnante in una scuola in Europa consente di affinare le proprie competenze interculturali e di essere più attivi nel campo dei diritti civili e di cittadinanza planetaria.</a:t>
            </a:r>
          </a:p>
          <a:p>
            <a:pPr marL="342900" indent="-342900" algn="just">
              <a:buAutoNum type="arabicPeriod"/>
            </a:pPr>
            <a:endParaRPr lang="it-IT" dirty="0">
              <a:latin typeface="Athelas" panose="02000503000000020003" pitchFamily="2" charset="77"/>
            </a:endParaRPr>
          </a:p>
          <a:p>
            <a:pPr algn="just"/>
            <a:r>
              <a:rPr lang="it-IT" dirty="0">
                <a:solidFill>
                  <a:schemeClr val="accent2"/>
                </a:solidFill>
                <a:highlight>
                  <a:srgbClr val="FFFF00"/>
                </a:highlight>
                <a:latin typeface="Athelas" panose="02000503000000020003" pitchFamily="2" charset="77"/>
              </a:rPr>
              <a:t>N.B: ogni mobilità Erasmus è finanziata dalla Comunità Europea e le studentesse e gli studenti potranno usufruire di una borsa mensile.</a:t>
            </a:r>
          </a:p>
          <a:p>
            <a:pPr marL="342900" indent="-342900" algn="just">
              <a:buAutoNum type="arabicPeriod"/>
            </a:pPr>
            <a:endParaRPr lang="it-IT" dirty="0">
              <a:latin typeface="Athelas" panose="02000503000000020003" pitchFamily="2" charset="77"/>
            </a:endParaRPr>
          </a:p>
          <a:p>
            <a:pPr marL="342900" indent="-342900" algn="just">
              <a:buAutoNum type="arabicPeriod"/>
            </a:pPr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  <a:p>
            <a:pPr algn="just"/>
            <a:endParaRPr lang="it-IT" dirty="0">
              <a:latin typeface="Athelas" panose="02000503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845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e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63690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051720" y="1484784"/>
            <a:ext cx="525658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Calibri "/>
                <a:ea typeface="+mj-ea"/>
                <a:cs typeface="+mj-cs"/>
              </a:rPr>
              <a:t>Preparazione linguistica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366214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it-IT" sz="2200" dirty="0">
                <a:latin typeface="+mj-lt"/>
              </a:rPr>
              <a:t>Per prepararsi adeguatamente all’esperienza Erasmus + per tirocinio è importante avere un’adeguata preparazione linguistica </a:t>
            </a:r>
            <a:r>
              <a:rPr lang="it-IT" sz="2200" u="sng" dirty="0">
                <a:latin typeface="+mj-lt"/>
              </a:rPr>
              <a:t>certificata</a:t>
            </a:r>
            <a:r>
              <a:rPr lang="it-IT" sz="2200" dirty="0">
                <a:latin typeface="+mj-lt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it-IT" sz="2200" dirty="0">
              <a:latin typeface="+mj-lt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FF0000"/>
                </a:solidFill>
                <a:latin typeface="+mj-lt"/>
              </a:rPr>
              <a:t>Al momento della candidatura con </a:t>
            </a:r>
            <a:r>
              <a:rPr lang="it-IT" sz="22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lettera nominale </a:t>
            </a:r>
            <a:r>
              <a:rPr lang="it-IT" sz="2200" dirty="0">
                <a:latin typeface="+mj-lt"/>
              </a:rPr>
              <a:t>è necessario essere in possesso di una certificazione linguistica che attesti il livello di conoscenza in base al quadro comune europeo di riferimento per le lingue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it-IT" sz="2200" dirty="0">
              <a:latin typeface="+mj-lt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2200" dirty="0">
                <a:latin typeface="+mj-lt"/>
              </a:rPr>
              <a:t>Essere in grado di soddisfare i requisiti linguistici richiesti dalla scuola dell’infanzia e primaria di riferimento, ottenendo il livello richiesto 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entro la scadenza prevista dal bando e dalla partenza</a:t>
            </a:r>
            <a:r>
              <a:rPr lang="it-IT" sz="2200" dirty="0">
                <a:latin typeface="+mj-lt"/>
              </a:rPr>
              <a:t>. </a:t>
            </a:r>
            <a:r>
              <a:rPr lang="it-IT" sz="2200" u="sng" dirty="0">
                <a:latin typeface="+mj-lt"/>
              </a:rPr>
              <a:t>E’ fondamentale verificare i requisiti richiesti dalla scuola ospitante di vostro interesse. 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it-IT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Erasmus+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54538A9C24147910541A39F66D02B" ma:contentTypeVersion="13" ma:contentTypeDescription="Create a new document." ma:contentTypeScope="" ma:versionID="79232fa74c53994d00c11f38f7a8d6ce">
  <xsd:schema xmlns:xsd="http://www.w3.org/2001/XMLSchema" xmlns:xs="http://www.w3.org/2001/XMLSchema" xmlns:p="http://schemas.microsoft.com/office/2006/metadata/properties" xmlns:ns2="785532ca-7c4e-4d12-8697-11ce71eddee1" xmlns:ns3="835e1393-564b-44e1-a83a-21971ccf17dd" targetNamespace="http://schemas.microsoft.com/office/2006/metadata/properties" ma:root="true" ma:fieldsID="4ebb7b6d7a7694facd4b1518e745d337" ns2:_="" ns3:_="">
    <xsd:import namespace="785532ca-7c4e-4d12-8697-11ce71eddee1"/>
    <xsd:import namespace="835e1393-564b-44e1-a83a-21971ccf17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32ca-7c4e-4d12-8697-11ce71edde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e1393-564b-44e1-a83a-21971ccf17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01DD68-7967-4DA1-BB0F-32AA11F9D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CECA58-E178-44CD-BA75-358C03130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32ca-7c4e-4d12-8697-11ce71eddee1"/>
    <ds:schemaRef ds:uri="835e1393-564b-44e1-a83a-21971ccf17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0351A7-49BE-4A6A-99B9-2EF57428852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785532ca-7c4e-4d12-8697-11ce71eddee1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985</Words>
  <Application>Microsoft Macintosh PowerPoint</Application>
  <PresentationFormat>Presentazione su schermo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Athelas</vt:lpstr>
      <vt:lpstr>Calibri</vt:lpstr>
      <vt:lpstr>Calibri </vt:lpstr>
      <vt:lpstr>Calibri Light</vt:lpstr>
      <vt:lpstr>Helvetica</vt:lpstr>
      <vt:lpstr>titillium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Flo</dc:creator>
  <cp:lastModifiedBy>rossella.certini</cp:lastModifiedBy>
  <cp:revision>32</cp:revision>
  <dcterms:modified xsi:type="dcterms:W3CDTF">2025-12-01T14:36:05Z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0x010100E6B54538A9C24147910541A39F66D02B</vt:lpwstr>
  </property>
</Properties>
</file>